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6" r:id="rId4"/>
    <p:sldId id="265" r:id="rId5"/>
    <p:sldId id="267" r:id="rId6"/>
    <p:sldId id="26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92" d="100"/>
          <a:sy n="92" d="100"/>
        </p:scale>
        <p:origin x="-128" y="-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856BD-5790-462B-847B-83C886B44735}" type="datetimeFigureOut">
              <a:rPr lang="en-US" smtClean="0"/>
              <a:t>6/9/20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E9EF1-18F4-4661-842C-EAFD2CFD2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83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856BD-5790-462B-847B-83C886B44735}" type="datetimeFigureOut">
              <a:rPr lang="en-US" smtClean="0"/>
              <a:t>6/9/20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E9EF1-18F4-4661-842C-EAFD2CFD2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584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856BD-5790-462B-847B-83C886B44735}" type="datetimeFigureOut">
              <a:rPr lang="en-US" smtClean="0"/>
              <a:t>6/9/20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E9EF1-18F4-4661-842C-EAFD2CFD2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22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856BD-5790-462B-847B-83C886B44735}" type="datetimeFigureOut">
              <a:rPr lang="en-US" smtClean="0"/>
              <a:t>6/9/20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E9EF1-18F4-4661-842C-EAFD2CFD2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84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856BD-5790-462B-847B-83C886B44735}" type="datetimeFigureOut">
              <a:rPr lang="en-US" smtClean="0"/>
              <a:t>6/9/20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E9EF1-18F4-4661-842C-EAFD2CFD2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063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856BD-5790-462B-847B-83C886B44735}" type="datetimeFigureOut">
              <a:rPr lang="en-US" smtClean="0"/>
              <a:t>6/9/20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E9EF1-18F4-4661-842C-EAFD2CFD2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79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856BD-5790-462B-847B-83C886B44735}" type="datetimeFigureOut">
              <a:rPr lang="en-US" smtClean="0"/>
              <a:t>6/9/20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E9EF1-18F4-4661-842C-EAFD2CFD2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02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856BD-5790-462B-847B-83C886B44735}" type="datetimeFigureOut">
              <a:rPr lang="en-US" smtClean="0"/>
              <a:t>6/9/20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E9EF1-18F4-4661-842C-EAFD2CFD2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741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856BD-5790-462B-847B-83C886B44735}" type="datetimeFigureOut">
              <a:rPr lang="en-US" smtClean="0"/>
              <a:t>6/9/20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E9EF1-18F4-4661-842C-EAFD2CFD2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53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856BD-5790-462B-847B-83C886B44735}" type="datetimeFigureOut">
              <a:rPr lang="en-US" smtClean="0"/>
              <a:t>6/9/20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E9EF1-18F4-4661-842C-EAFD2CFD2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2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856BD-5790-462B-847B-83C886B44735}" type="datetimeFigureOut">
              <a:rPr lang="en-US" smtClean="0"/>
              <a:t>6/9/20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E9EF1-18F4-4661-842C-EAFD2CFD2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63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856BD-5790-462B-847B-83C886B44735}" type="datetimeFigureOut">
              <a:rPr lang="en-US" smtClean="0"/>
              <a:t>6/9/20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E9EF1-18F4-4661-842C-EAFD2CFD2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71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4AC5506-6312-4701-8D3C-40187889A94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9696" y="1675227"/>
            <a:ext cx="9552607" cy="439419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60-feet R-O-W </a:t>
            </a:r>
            <a:br>
              <a:rPr lang="en-US" sz="2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(Typical)</a:t>
            </a:r>
          </a:p>
        </p:txBody>
      </p:sp>
    </p:spTree>
    <p:extLst>
      <p:ext uri="{BB962C8B-B14F-4D97-AF65-F5344CB8AC3E}">
        <p14:creationId xmlns:p14="http://schemas.microsoft.com/office/powerpoint/2010/main" val="3294622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A4AC5506-6312-4701-8D3C-40187889A94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704944"/>
            <a:ext cx="10905066" cy="433476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75-feet R-O-W </a:t>
            </a:r>
            <a:b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(Option 2 – Bike Lane)</a:t>
            </a:r>
          </a:p>
        </p:txBody>
      </p:sp>
    </p:spTree>
    <p:extLst>
      <p:ext uri="{BB962C8B-B14F-4D97-AF65-F5344CB8AC3E}">
        <p14:creationId xmlns:p14="http://schemas.microsoft.com/office/powerpoint/2010/main" val="3865513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A4AC5506-6312-4701-8D3C-40187889A94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3" name="img243469" descr="0382cf76-6ae0-4787-9162-5de870a865da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4059" y="1675227"/>
            <a:ext cx="10043881" cy="439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75-feet R-O-W </a:t>
            </a:r>
            <a:b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(Option 4 – 40 feet PVMNT)</a:t>
            </a:r>
          </a:p>
        </p:txBody>
      </p:sp>
    </p:spTree>
    <p:extLst>
      <p:ext uri="{BB962C8B-B14F-4D97-AF65-F5344CB8AC3E}">
        <p14:creationId xmlns:p14="http://schemas.microsoft.com/office/powerpoint/2010/main" val="3321043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Fairview Comparison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STREET PARKING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Pros</a:t>
            </a:r>
          </a:p>
          <a:p>
            <a:pPr lvl="1"/>
            <a:r>
              <a:rPr lang="en-US" dirty="0"/>
              <a:t>Dedicated parking lanes </a:t>
            </a:r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More impacts to landscaping.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DEDICATED BIKE LANES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Pros</a:t>
            </a:r>
          </a:p>
          <a:p>
            <a:pPr lvl="1"/>
            <a:r>
              <a:rPr lang="en-US" dirty="0"/>
              <a:t>Safe route for cyclists</a:t>
            </a:r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Limited parking along Fairview</a:t>
            </a:r>
          </a:p>
          <a:p>
            <a:pPr lvl="1"/>
            <a:r>
              <a:rPr lang="en-US" dirty="0"/>
              <a:t>Potential conflict at Shepherd </a:t>
            </a:r>
            <a:r>
              <a:rPr lang="en-US"/>
              <a:t>Drive intersection.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351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A4AC5506-6312-4701-8D3C-40187889A94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200" u="sng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Avalon Place</a:t>
            </a:r>
            <a: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1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Existing Fairview Right-of-Way</a:t>
            </a:r>
            <a:endParaRPr lang="en-US" sz="2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F1D0C57A-65CE-48A3-AE2F-E24FF8DA50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" t="14427" r="4171" b="14947"/>
          <a:stretch/>
        </p:blipFill>
        <p:spPr>
          <a:xfrm>
            <a:off x="1860550" y="1530350"/>
            <a:ext cx="8470901" cy="4305300"/>
          </a:xfr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EE15E19E-A385-424C-A67D-8A1911C19FF1}"/>
              </a:ext>
            </a:extLst>
          </p:cNvPr>
          <p:cNvCxnSpPr>
            <a:cxnSpLocks/>
          </p:cNvCxnSpPr>
          <p:nvPr/>
        </p:nvCxnSpPr>
        <p:spPr>
          <a:xfrm flipH="1">
            <a:off x="3771900" y="6057900"/>
            <a:ext cx="5613400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B9AC5A84-B536-43EF-8C1F-79C2D0F76E4D}"/>
              </a:ext>
            </a:extLst>
          </p:cNvPr>
          <p:cNvCxnSpPr/>
          <p:nvPr/>
        </p:nvCxnSpPr>
        <p:spPr>
          <a:xfrm flipV="1">
            <a:off x="3771900" y="5892800"/>
            <a:ext cx="0" cy="330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2D8B902F-D8F4-4E1A-AB32-BF576AA8B990}"/>
              </a:ext>
            </a:extLst>
          </p:cNvPr>
          <p:cNvCxnSpPr/>
          <p:nvPr/>
        </p:nvCxnSpPr>
        <p:spPr>
          <a:xfrm flipV="1">
            <a:off x="9385300" y="5905500"/>
            <a:ext cx="0" cy="330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650B4F7-0CF8-41E5-B4A1-74D6250A44A4}"/>
              </a:ext>
            </a:extLst>
          </p:cNvPr>
          <p:cNvSpPr txBox="1"/>
          <p:nvPr/>
        </p:nvSpPr>
        <p:spPr>
          <a:xfrm>
            <a:off x="5010150" y="6066597"/>
            <a:ext cx="3136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Pavement Width Varies (27’ to 40’)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AA61AFFD-6832-4FC3-A4C5-E10C089BFF12}"/>
              </a:ext>
            </a:extLst>
          </p:cNvPr>
          <p:cNvCxnSpPr>
            <a:cxnSpLocks/>
          </p:cNvCxnSpPr>
          <p:nvPr/>
        </p:nvCxnSpPr>
        <p:spPr>
          <a:xfrm flipH="1">
            <a:off x="1860550" y="6343596"/>
            <a:ext cx="8470901" cy="17393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692790A7-E6AD-48C1-9C8A-85FA5231A8F5}"/>
              </a:ext>
            </a:extLst>
          </p:cNvPr>
          <p:cNvCxnSpPr>
            <a:cxnSpLocks/>
          </p:cNvCxnSpPr>
          <p:nvPr/>
        </p:nvCxnSpPr>
        <p:spPr>
          <a:xfrm flipV="1">
            <a:off x="1873250" y="5892800"/>
            <a:ext cx="0" cy="61589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6331CB8-E653-41F7-86F1-15187E97EC73}"/>
              </a:ext>
            </a:extLst>
          </p:cNvPr>
          <p:cNvSpPr txBox="1"/>
          <p:nvPr/>
        </p:nvSpPr>
        <p:spPr>
          <a:xfrm>
            <a:off x="4593544" y="6360989"/>
            <a:ext cx="3136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75’ EXISTING ROW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76BF0568-5C80-4E4B-8AFD-6F9AD866765D}"/>
              </a:ext>
            </a:extLst>
          </p:cNvPr>
          <p:cNvCxnSpPr>
            <a:cxnSpLocks/>
          </p:cNvCxnSpPr>
          <p:nvPr/>
        </p:nvCxnSpPr>
        <p:spPr>
          <a:xfrm flipV="1">
            <a:off x="10312401" y="5892800"/>
            <a:ext cx="0" cy="61589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381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A4AC5506-6312-4701-8D3C-40187889A94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200" u="sng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Avalon Place</a:t>
            </a:r>
            <a: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1800" dirty="0">
                <a:solidFill>
                  <a:schemeClr val="bg1"/>
                </a:solidFill>
              </a:rPr>
              <a:t>Proposed</a:t>
            </a:r>
            <a:r>
              <a:rPr lang="en-US" sz="1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Fairview Right-of-Way</a:t>
            </a:r>
            <a:endParaRPr lang="en-US" sz="2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F1D0C57A-65CE-48A3-AE2F-E24FF8DA50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2" t="14307" r="3982" b="15192"/>
          <a:stretch/>
        </p:blipFill>
        <p:spPr>
          <a:xfrm>
            <a:off x="1875028" y="1513712"/>
            <a:ext cx="8467344" cy="4296592"/>
          </a:xfr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EE15E19E-A385-424C-A67D-8A1911C19FF1}"/>
              </a:ext>
            </a:extLst>
          </p:cNvPr>
          <p:cNvCxnSpPr>
            <a:cxnSpLocks/>
          </p:cNvCxnSpPr>
          <p:nvPr/>
        </p:nvCxnSpPr>
        <p:spPr>
          <a:xfrm flipH="1">
            <a:off x="3860800" y="6066597"/>
            <a:ext cx="4470400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B9AC5A84-B536-43EF-8C1F-79C2D0F76E4D}"/>
              </a:ext>
            </a:extLst>
          </p:cNvPr>
          <p:cNvCxnSpPr/>
          <p:nvPr/>
        </p:nvCxnSpPr>
        <p:spPr>
          <a:xfrm flipV="1">
            <a:off x="3860800" y="5892800"/>
            <a:ext cx="0" cy="330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2D8B902F-D8F4-4E1A-AB32-BF576AA8B990}"/>
              </a:ext>
            </a:extLst>
          </p:cNvPr>
          <p:cNvCxnSpPr/>
          <p:nvPr/>
        </p:nvCxnSpPr>
        <p:spPr>
          <a:xfrm flipV="1">
            <a:off x="8331200" y="5905500"/>
            <a:ext cx="0" cy="330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650B4F7-0CF8-41E5-B4A1-74D6250A44A4}"/>
              </a:ext>
            </a:extLst>
          </p:cNvPr>
          <p:cNvSpPr txBox="1"/>
          <p:nvPr/>
        </p:nvSpPr>
        <p:spPr>
          <a:xfrm>
            <a:off x="4593544" y="6057389"/>
            <a:ext cx="3136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22’ Proposed Pavement Width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AA61AFFD-6832-4FC3-A4C5-E10C089BFF12}"/>
              </a:ext>
            </a:extLst>
          </p:cNvPr>
          <p:cNvCxnSpPr>
            <a:cxnSpLocks/>
          </p:cNvCxnSpPr>
          <p:nvPr/>
        </p:nvCxnSpPr>
        <p:spPr>
          <a:xfrm flipH="1">
            <a:off x="1860550" y="6343596"/>
            <a:ext cx="8470901" cy="17393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692790A7-E6AD-48C1-9C8A-85FA5231A8F5}"/>
              </a:ext>
            </a:extLst>
          </p:cNvPr>
          <p:cNvCxnSpPr>
            <a:cxnSpLocks/>
          </p:cNvCxnSpPr>
          <p:nvPr/>
        </p:nvCxnSpPr>
        <p:spPr>
          <a:xfrm flipV="1">
            <a:off x="1873250" y="5892800"/>
            <a:ext cx="0" cy="61589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6331CB8-E653-41F7-86F1-15187E97EC73}"/>
              </a:ext>
            </a:extLst>
          </p:cNvPr>
          <p:cNvSpPr txBox="1"/>
          <p:nvPr/>
        </p:nvSpPr>
        <p:spPr>
          <a:xfrm>
            <a:off x="4593544" y="6360989"/>
            <a:ext cx="3136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75’ EXISTING ROW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76BF0568-5C80-4E4B-8AFD-6F9AD866765D}"/>
              </a:ext>
            </a:extLst>
          </p:cNvPr>
          <p:cNvCxnSpPr>
            <a:cxnSpLocks/>
          </p:cNvCxnSpPr>
          <p:nvPr/>
        </p:nvCxnSpPr>
        <p:spPr>
          <a:xfrm flipV="1">
            <a:off x="10312401" y="5892800"/>
            <a:ext cx="0" cy="61589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DFDDA6C8-E3AA-4431-953D-F6197F213B41}"/>
              </a:ext>
            </a:extLst>
          </p:cNvPr>
          <p:cNvCxnSpPr>
            <a:cxnSpLocks/>
          </p:cNvCxnSpPr>
          <p:nvPr/>
        </p:nvCxnSpPr>
        <p:spPr>
          <a:xfrm flipH="1">
            <a:off x="8331200" y="6066597"/>
            <a:ext cx="952500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C6CBC06-A52B-483A-A99C-ADBF6DC74327}"/>
              </a:ext>
            </a:extLst>
          </p:cNvPr>
          <p:cNvSpPr txBox="1"/>
          <p:nvPr/>
        </p:nvSpPr>
        <p:spPr>
          <a:xfrm>
            <a:off x="8261352" y="6070089"/>
            <a:ext cx="11253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5.5’ Bike Lane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0A09CF03-664E-4541-ABB8-D2B7F7ED60F9}"/>
              </a:ext>
            </a:extLst>
          </p:cNvPr>
          <p:cNvCxnSpPr/>
          <p:nvPr/>
        </p:nvCxnSpPr>
        <p:spPr>
          <a:xfrm flipV="1">
            <a:off x="9283700" y="5878388"/>
            <a:ext cx="0" cy="330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81265BA3-C97B-49C4-85D8-953F1F4B0DB1}"/>
              </a:ext>
            </a:extLst>
          </p:cNvPr>
          <p:cNvCxnSpPr>
            <a:cxnSpLocks/>
          </p:cNvCxnSpPr>
          <p:nvPr/>
        </p:nvCxnSpPr>
        <p:spPr>
          <a:xfrm flipH="1">
            <a:off x="2911923" y="6066596"/>
            <a:ext cx="952500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679DC19-0E0E-4DC4-BFC2-507EBF46D9B8}"/>
              </a:ext>
            </a:extLst>
          </p:cNvPr>
          <p:cNvSpPr txBox="1"/>
          <p:nvPr/>
        </p:nvSpPr>
        <p:spPr>
          <a:xfrm>
            <a:off x="2829375" y="6070088"/>
            <a:ext cx="11253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5.5’ Bike Lane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06A149DD-8BC1-4DE7-9EF9-E1786170FC4B}"/>
              </a:ext>
            </a:extLst>
          </p:cNvPr>
          <p:cNvCxnSpPr/>
          <p:nvPr/>
        </p:nvCxnSpPr>
        <p:spPr>
          <a:xfrm flipV="1">
            <a:off x="2901763" y="5892800"/>
            <a:ext cx="0" cy="330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B9271A6A-59FB-46AA-BF97-DA6CFF625C8B}"/>
              </a:ext>
            </a:extLst>
          </p:cNvPr>
          <p:cNvSpPr txBox="1"/>
          <p:nvPr/>
        </p:nvSpPr>
        <p:spPr>
          <a:xfrm>
            <a:off x="7561487" y="3523508"/>
            <a:ext cx="1442813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Street Parking to Match Existing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461C3019-5128-4718-B94A-20685C3F134D}"/>
              </a:ext>
            </a:extLst>
          </p:cNvPr>
          <p:cNvCxnSpPr>
            <a:cxnSpLocks/>
          </p:cNvCxnSpPr>
          <p:nvPr/>
        </p:nvCxnSpPr>
        <p:spPr>
          <a:xfrm flipH="1">
            <a:off x="6777944" y="3784600"/>
            <a:ext cx="783543" cy="1138997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97832D12-EF47-46D4-9C16-E62F3547D429}"/>
              </a:ext>
            </a:extLst>
          </p:cNvPr>
          <p:cNvSpPr txBox="1"/>
          <p:nvPr/>
        </p:nvSpPr>
        <p:spPr>
          <a:xfrm>
            <a:off x="150806" y="5646922"/>
            <a:ext cx="1442813" cy="86177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*Note:</a:t>
            </a:r>
          </a:p>
          <a:p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Sidewalk not shown but will be designed to minimize community impacts.</a:t>
            </a:r>
          </a:p>
        </p:txBody>
      </p:sp>
    </p:spTree>
    <p:extLst>
      <p:ext uri="{BB962C8B-B14F-4D97-AF65-F5344CB8AC3E}">
        <p14:creationId xmlns:p14="http://schemas.microsoft.com/office/powerpoint/2010/main" val="1133297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</TotalTime>
  <Words>113</Words>
  <Application>Microsoft Macintosh PowerPoint</Application>
  <PresentationFormat>Custom</PresentationFormat>
  <Paragraphs>26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60-feet R-O-W  (Typical)</vt:lpstr>
      <vt:lpstr>75-feet R-O-W  (Option 2 – Bike Lane)</vt:lpstr>
      <vt:lpstr>75-feet R-O-W  (Option 4 – 40 feet PVMNT)</vt:lpstr>
      <vt:lpstr>Fairview Comparison</vt:lpstr>
      <vt:lpstr>Avalon Place Existing Fairview Right-of-Way</vt:lpstr>
      <vt:lpstr>Avalon Place Proposed Fairview Right-of-Way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60-feet R-O-W  (Typical)</dc:title>
  <dc:creator>Parks, Wade</dc:creator>
  <cp:lastModifiedBy>Nina Westerfeld</cp:lastModifiedBy>
  <cp:revision>28</cp:revision>
  <dcterms:created xsi:type="dcterms:W3CDTF">2017-10-31T16:14:34Z</dcterms:created>
  <dcterms:modified xsi:type="dcterms:W3CDTF">2020-06-10T02:23:04Z</dcterms:modified>
</cp:coreProperties>
</file>